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89" r:id="rId4"/>
    <p:sldId id="381" r:id="rId5"/>
    <p:sldId id="263" r:id="rId6"/>
    <p:sldId id="384" r:id="rId7"/>
    <p:sldId id="383" r:id="rId8"/>
    <p:sldId id="382" r:id="rId9"/>
    <p:sldId id="261" r:id="rId10"/>
    <p:sldId id="258" r:id="rId11"/>
    <p:sldId id="390" r:id="rId12"/>
    <p:sldId id="274" r:id="rId13"/>
    <p:sldId id="280" r:id="rId14"/>
    <p:sldId id="282" r:id="rId15"/>
    <p:sldId id="264" r:id="rId16"/>
    <p:sldId id="283" r:id="rId17"/>
    <p:sldId id="385" r:id="rId18"/>
    <p:sldId id="284" r:id="rId19"/>
    <p:sldId id="285" r:id="rId20"/>
    <p:sldId id="391" r:id="rId21"/>
    <p:sldId id="290" r:id="rId22"/>
    <p:sldId id="287" r:id="rId23"/>
    <p:sldId id="288" r:id="rId24"/>
    <p:sldId id="386" r:id="rId25"/>
    <p:sldId id="392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393" r:id="rId34"/>
    <p:sldId id="265" r:id="rId35"/>
    <p:sldId id="388" r:id="rId36"/>
    <p:sldId id="269" r:id="rId37"/>
    <p:sldId id="266" r:id="rId38"/>
    <p:sldId id="270" r:id="rId39"/>
    <p:sldId id="292" r:id="rId40"/>
    <p:sldId id="297" r:id="rId41"/>
    <p:sldId id="394" r:id="rId42"/>
    <p:sldId id="289" r:id="rId43"/>
    <p:sldId id="293" r:id="rId44"/>
    <p:sldId id="295" r:id="rId45"/>
    <p:sldId id="294" r:id="rId46"/>
    <p:sldId id="296" r:id="rId47"/>
    <p:sldId id="387" r:id="rId48"/>
    <p:sldId id="380" r:id="rId49"/>
    <p:sldId id="267" r:id="rId50"/>
    <p:sldId id="298" r:id="rId51"/>
    <p:sldId id="299" r:id="rId52"/>
    <p:sldId id="300" r:id="rId53"/>
    <p:sldId id="37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-flair.training/blogs/apache-spark-lazy-evaluation/" TargetMode="External"/><Relationship Id="rId5" Type="http://schemas.openxmlformats.org/officeDocument/2006/relationships/hyperlink" Target="https://www.computerhistory.org/collections/catalog/102720343" TargetMode="External"/><Relationship Id="rId4" Type="http://schemas.openxmlformats.org/officeDocument/2006/relationships/hyperlink" Target="https://en.wikipedia.org/wiki/Lazy_evaluati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904" y="1214438"/>
            <a:ext cx="10143957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Massive Scale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10-100 </a:t>
            </a:r>
            <a:r>
              <a:rPr lang="en-US" dirty="0" err="1"/>
              <a:t>Gbits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AEEB-BC75-FF0A-A4E1-47845233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4A10-9E43-C5C0-EBCB-B87A4B8F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2494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for analytics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All cloud </a:t>
            </a:r>
            <a:r>
              <a:rPr lang="en-US"/>
              <a:t>services use </a:t>
            </a:r>
            <a:r>
              <a:rPr lang="en-US" dirty="0"/>
              <a:t>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design algorithms for mining massive datasets? </a:t>
            </a:r>
            <a:endParaRPr lang="en-US" sz="3200" b="1" dirty="0"/>
          </a:p>
          <a:p>
            <a:r>
              <a:rPr lang="en-US" dirty="0"/>
              <a:t>Understand the 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dirty="0"/>
              <a:t>Manage data and analytic computing at massive scale</a:t>
            </a:r>
          </a:p>
          <a:p>
            <a:pPr lvl="1"/>
            <a:r>
              <a:rPr lang="en-US" sz="2800" dirty="0"/>
              <a:t>Use of K-V pairs to manage data in parallel pipelines</a:t>
            </a:r>
          </a:p>
          <a:p>
            <a:pPr lvl="1"/>
            <a:r>
              <a:rPr lang="en-US" sz="2800" dirty="0"/>
              <a:t>The </a:t>
            </a:r>
            <a:r>
              <a:rPr lang="en-US" sz="2800" dirty="0" err="1"/>
              <a:t>mapreduce</a:t>
            </a:r>
            <a:r>
              <a:rPr lang="en-US" sz="2800" dirty="0"/>
              <a:t> algorithm and K-V pairs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Massive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49F05-4B1D-F042-DD70-F73BCFC08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8994-3E7D-4E2B-44B9-AF70EED2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99891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large-scale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to aggregate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2743200"/>
                <a:ext cx="4462272" cy="3859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 access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2743200"/>
                <a:ext cx="4462272" cy="3859828"/>
              </a:xfrm>
              <a:prstGeom prst="rect">
                <a:avLst/>
              </a:prstGeom>
              <a:blipFill>
                <a:blip r:embed="rId3"/>
                <a:stretch>
                  <a:fillRect l="-2869" t="-2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05343-3818-E710-3E8D-15CE8608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E451-58BC-6936-CF20-F6C94C18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Joins with MapReduce</a:t>
            </a:r>
          </a:p>
        </p:txBody>
      </p:sp>
    </p:spTree>
    <p:extLst>
      <p:ext uri="{BB962C8B-B14F-4D97-AF65-F5344CB8AC3E}">
        <p14:creationId xmlns:p14="http://schemas.microsoft.com/office/powerpoint/2010/main" val="1713343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Recommenders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Hash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find buckets to join</a:t>
                </a:r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391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/>
                  <a:t>similar catalog </a:t>
                </a:r>
                <a:r>
                  <a:rPr lang="en-US" dirty="0"/>
                  <a:t>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37D8-D9D7-CAF2-C7D0-710F2C88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 of Large-Scale Computing</a:t>
            </a:r>
          </a:p>
        </p:txBody>
      </p:sp>
    </p:spTree>
    <p:extLst>
      <p:ext uri="{BB962C8B-B14F-4D97-AF65-F5344CB8AC3E}">
        <p14:creationId xmlns:p14="http://schemas.microsoft.com/office/powerpoint/2010/main" val="326181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All possible 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C0A8-A723-4D49-79F1-88D45A05F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0431-58FB-AE2B-0BCB-FFEF650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Algebra with MapReduce</a:t>
            </a:r>
          </a:p>
        </p:txBody>
      </p:sp>
    </p:spTree>
    <p:extLst>
      <p:ext uri="{BB962C8B-B14F-4D97-AF65-F5344CB8AC3E}">
        <p14:creationId xmlns:p14="http://schemas.microsoft.com/office/powerpoint/2010/main" val="358055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</a:t>
                </a:r>
                <a:r>
                  <a:rPr lang="en-US" b="1" dirty="0"/>
                  <a:t>dot product </a:t>
                </a:r>
                <a:r>
                  <a:rPr lang="en-US" dirty="0"/>
                  <a:t>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- binary  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:r>
                  <a:rPr lang="en-US" sz="2800" dirty="0"/>
                  <a:t>k = </a:t>
                </a:r>
                <a:r>
                  <a:rPr lang="en-US" sz="2800" b="1" dirty="0"/>
                  <a:t>common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362" t="-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D2E2-3554-9B4B-EF9F-8B19B4E1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</a:t>
                </a:r>
              </a:p>
              <a:p>
                <a:pPr lvl="1"/>
                <a:r>
                  <a:rPr lang="en-US" sz="2900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Only need to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Indices hash to Null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900" dirty="0"/>
              </a:p>
              <a:p>
                <a:r>
                  <a:rPr lang="en-US" sz="3600" dirty="0"/>
                  <a:t>Sometime called the </a:t>
                </a:r>
                <a:r>
                  <a:rPr lang="en-US" sz="3600" b="1" dirty="0"/>
                  <a:t>Yale representation </a:t>
                </a:r>
                <a:r>
                  <a:rPr lang="en-US" sz="3600" dirty="0"/>
                  <a:t>for a sparse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526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D9C0058-795C-90AE-2F18-5F0178F6032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1071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has replication rate of 2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process,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Partition the rows and columns into strips</a:t>
            </a:r>
          </a:p>
          <a:p>
            <a:pPr lvl="1"/>
            <a:r>
              <a:rPr lang="en-US" dirty="0"/>
              <a:t>Assign hashed keys to the strips </a:t>
            </a:r>
          </a:p>
          <a:p>
            <a:pPr lvl="1"/>
            <a:r>
              <a:rPr lang="en-US" dirty="0"/>
              <a:t>Mappers compute the matrix products for each pair of stripes</a:t>
            </a:r>
          </a:p>
          <a:p>
            <a:pPr lvl="1"/>
            <a:r>
              <a:rPr lang="en-US" dirty="0"/>
              <a:t>Reducer sums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4116-D65E-4A25-A200-5E0CCE6B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ED62-0899-96D7-8C47-2592C3B2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Work-Flow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491752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linear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algorithms, e.g. </a:t>
            </a:r>
            <a:r>
              <a:rPr lang="en-US"/>
              <a:t>cluster algorithms </a:t>
            </a:r>
            <a:endParaRPr lang="en-US" dirty="0"/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or recursive 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427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>
                <a:hlinkClick r:id="rId4"/>
              </a:rPr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Lazy evaluation is generally believed to have been introduced in </a:t>
            </a:r>
            <a:r>
              <a:rPr lang="en-US" dirty="0">
                <a:hlinkClick r:id="rId5"/>
              </a:rPr>
              <a:t>Christopher Wadsworth’s 1971 dissertation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6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RDDs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Spark Action      </a:t>
            </a:r>
          </a:p>
          <a:p>
            <a:pPr lvl="1"/>
            <a:r>
              <a:rPr lang="en-US" dirty="0"/>
              <a:t>Are only evaluated when a Spark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Complete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large-scale time series data, event processing   </a:t>
            </a:r>
          </a:p>
          <a:p>
            <a:pPr lvl="1"/>
            <a:r>
              <a:rPr lang="en-US"/>
              <a:t>Recommenders </a:t>
            </a:r>
            <a:endParaRPr lang="en-US" dirty="0"/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pPr lvl="1"/>
            <a:r>
              <a:rPr lang="en-US" dirty="0"/>
              <a:t>2025 – SSD is much faster, but order of magnitude increased cost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– 2 GB/sec (solid state drives)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25491</TotalTime>
  <Words>3485</Words>
  <Application>Microsoft Office PowerPoint</Application>
  <PresentationFormat>Widescreen</PresentationFormat>
  <Paragraphs>535</Paragraphs>
  <Slides>53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Massive Scale Analytic Algorithms</vt:lpstr>
      <vt:lpstr>PowerPoint Presentation</vt:lpstr>
      <vt:lpstr>Limitations of Large-Scale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 Algorithm</vt:lpstr>
      <vt:lpstr>PowerPoint Presentation</vt:lpstr>
      <vt:lpstr>PowerPoint Presentation</vt:lpstr>
      <vt:lpstr>PowerPoint Presentation</vt:lpstr>
      <vt:lpstr>PowerPoint Presentation</vt:lpstr>
      <vt:lpstr>Joins with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Algebra with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Work-Flow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473</cp:revision>
  <cp:lastPrinted>2019-09-03T23:18:19Z</cp:lastPrinted>
  <dcterms:created xsi:type="dcterms:W3CDTF">2019-08-02T23:14:29Z</dcterms:created>
  <dcterms:modified xsi:type="dcterms:W3CDTF">2025-06-25T16:28:41Z</dcterms:modified>
</cp:coreProperties>
</file>